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840" r:id="rId1"/>
  </p:sldMasterIdLst>
  <p:sldIdLst>
    <p:sldId id="256" r:id="rId2"/>
    <p:sldId id="297" r:id="rId3"/>
    <p:sldId id="266" r:id="rId4"/>
    <p:sldId id="298" r:id="rId5"/>
    <p:sldId id="267" r:id="rId6"/>
    <p:sldId id="272" r:id="rId7"/>
    <p:sldId id="303" r:id="rId8"/>
    <p:sldId id="270" r:id="rId9"/>
    <p:sldId id="30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5/10/2022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AF3C-D147-4CE6-989A-E6B754A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192" y="1769575"/>
            <a:ext cx="9966960" cy="3035808"/>
          </a:xfrm>
        </p:spPr>
        <p:txBody>
          <a:bodyPr/>
          <a:lstStyle/>
          <a:p>
            <a:pPr algn="ctr"/>
            <a:r>
              <a:rPr lang="fr-CA" dirty="0"/>
              <a:t>RECAPITULATIF de grammaire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14AED-5BA5-4366-B009-CF47E2D5F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970" y="5223621"/>
            <a:ext cx="7891272" cy="1069848"/>
          </a:xfrm>
        </p:spPr>
        <p:txBody>
          <a:bodyPr/>
          <a:lstStyle/>
          <a:p>
            <a:r>
              <a:rPr lang="fr-CA" dirty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4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5098-649D-4598-863D-5068E846D0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Module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E3206-FDF4-43F3-9543-CDF212646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0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23765" y="4643251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me lave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nous lavons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te laves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vous lavez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se lave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se lavent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166507"/>
          </a:xfrm>
        </p:spPr>
        <p:txBody>
          <a:bodyPr>
            <a:normAutofit/>
          </a:bodyPr>
          <a:lstStyle/>
          <a:p>
            <a:r>
              <a:rPr lang="fr-CA" b="1" dirty="0"/>
              <a:t>Verbes pronominaux /pronominal </a:t>
            </a:r>
            <a:r>
              <a:rPr lang="fr-CA" b="1" dirty="0" err="1"/>
              <a:t>verbs</a:t>
            </a:r>
            <a:r>
              <a:rPr lang="fr-CA" b="1" dirty="0"/>
              <a:t> or </a:t>
            </a:r>
            <a:r>
              <a:rPr lang="fr-CA" b="1" dirty="0" err="1"/>
              <a:t>reflexive</a:t>
            </a:r>
            <a:r>
              <a:rPr lang="fr-CA" b="1" dirty="0"/>
              <a:t> </a:t>
            </a:r>
            <a:r>
              <a:rPr lang="fr-CA" b="1" dirty="0" err="1"/>
              <a:t>verbs</a:t>
            </a:r>
            <a:r>
              <a:rPr lang="fr-CA" b="1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Pronominal verbs often express reflexive actions, that is, the subject performs the action on itself.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To conjugate pronominal verbs in the present tense, you need to pay attention to both the pronoun and the verb form. The verb is conjugated normally (here an </a:t>
            </a:r>
            <a:r>
              <a:rPr lang="en-US" b="1" dirty="0"/>
              <a:t>-</a:t>
            </a:r>
            <a:r>
              <a:rPr lang="en-US" b="1" dirty="0" err="1"/>
              <a:t>er</a:t>
            </a:r>
            <a:r>
              <a:rPr lang="en-US" dirty="0"/>
              <a:t> verb) with addition of the reflexive pronouns </a:t>
            </a:r>
            <a:r>
              <a:rPr lang="en-US" b="1" dirty="0"/>
              <a:t>me, </a:t>
            </a:r>
            <a:r>
              <a:rPr lang="en-US" b="1" dirty="0" err="1"/>
              <a:t>te</a:t>
            </a:r>
            <a:r>
              <a:rPr lang="en-US" b="1" dirty="0"/>
              <a:t>, se, nous, </a:t>
            </a:r>
            <a:r>
              <a:rPr lang="en-US" b="1" dirty="0" err="1"/>
              <a:t>vous</a:t>
            </a:r>
            <a:r>
              <a:rPr lang="en-US" b="1" dirty="0"/>
              <a:t>, se</a:t>
            </a:r>
            <a:r>
              <a:rPr lang="en-US" dirty="0"/>
              <a:t>.</a:t>
            </a:r>
            <a:r>
              <a:rPr lang="fr-CA" dirty="0"/>
              <a:t>Se laver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4ED487-EDCC-409F-97B7-DE8C5D252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0685" y="38559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4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NEGATION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265281"/>
              </p:ext>
            </p:extLst>
          </p:nvPr>
        </p:nvGraphicFramePr>
        <p:xfrm>
          <a:off x="1123765" y="4643251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ne me lave pas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ne nous lavons pas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ne te laves pas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ne vous lavez pas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ne se lave pas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ne se lavent pas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166507"/>
          </a:xfrm>
        </p:spPr>
        <p:txBody>
          <a:bodyPr>
            <a:normAutofit/>
          </a:bodyPr>
          <a:lstStyle/>
          <a:p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Verbes pronominaux /pronominal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reflexive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b="1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fr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fr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the pronominal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verbs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negation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CA" dirty="0" err="1"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" lvl="1" indent="0">
              <a:buNone/>
            </a:pPr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fr-CA" sz="1400" dirty="0" err="1">
                <a:latin typeface="Arial" panose="020B0604020202020204" pitchFamily="34" charset="0"/>
                <a:cs typeface="Arial" panose="020B0604020202020204" pitchFamily="34" charset="0"/>
              </a:rPr>
              <a:t>Subject+NE+reflexive</a:t>
            </a:r>
            <a:r>
              <a:rPr lang="fr-CA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400" dirty="0" err="1">
                <a:latin typeface="Arial" panose="020B0604020202020204" pitchFamily="34" charset="0"/>
                <a:cs typeface="Arial" panose="020B0604020202020204" pitchFamily="34" charset="0"/>
              </a:rPr>
              <a:t>pronoun+conjugated</a:t>
            </a:r>
            <a:r>
              <a:rPr lang="fr-CA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400" dirty="0" err="1">
                <a:latin typeface="Arial" panose="020B0604020202020204" pitchFamily="34" charset="0"/>
                <a:cs typeface="Arial" panose="020B0604020202020204" pitchFamily="34" charset="0"/>
              </a:rPr>
              <a:t>verb+PAS</a:t>
            </a:r>
            <a:endParaRPr lang="fr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E0C068-1D46-4890-A00A-55AD1C3FC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8834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3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3752" y="3276091"/>
          <a:ext cx="99444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5270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6660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fais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faisons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fais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faites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fait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font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251960"/>
          </a:xfrm>
        </p:spPr>
        <p:txBody>
          <a:bodyPr>
            <a:normAutofit/>
          </a:bodyPr>
          <a:lstStyle/>
          <a:p>
            <a:r>
              <a:rPr lang="fr-CA" b="1" dirty="0"/>
              <a:t>Verbes FAIRE (to do) </a:t>
            </a:r>
            <a:r>
              <a:rPr lang="fr-CA" b="1" dirty="0" err="1"/>
              <a:t>irregular</a:t>
            </a:r>
            <a:r>
              <a:rPr lang="fr-CA" b="1" dirty="0"/>
              <a:t> </a:t>
            </a:r>
            <a:r>
              <a:rPr lang="fr-CA" b="1" dirty="0" err="1"/>
              <a:t>verb</a:t>
            </a:r>
            <a:endParaRPr lang="fr-CA" b="1" dirty="0"/>
          </a:p>
          <a:p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/>
              <a:t>FAIRE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fr-CA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080DE9-3772-4B95-9294-E50E7E47E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3543" y="24767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4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CONTRACTION AVEC À ET DE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10564"/>
              </p:ext>
            </p:extLst>
          </p:nvPr>
        </p:nvGraphicFramePr>
        <p:xfrm>
          <a:off x="1137037" y="3554935"/>
          <a:ext cx="99179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0819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4927107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joue </a:t>
                      </a:r>
                      <a:r>
                        <a:rPr lang="fr-CA" b="1" dirty="0"/>
                        <a:t>au (</a:t>
                      </a:r>
                      <a:r>
                        <a:rPr lang="fr-CA" b="1" dirty="0" err="1"/>
                        <a:t>à+le</a:t>
                      </a:r>
                      <a:r>
                        <a:rPr lang="fr-CA" b="1" dirty="0"/>
                        <a:t>) </a:t>
                      </a:r>
                      <a:r>
                        <a:rPr lang="fr-CA" b="0" dirty="0"/>
                        <a:t>foot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</a:t>
                      </a:r>
                      <a:r>
                        <a:rPr lang="fr-CA" dirty="0" err="1"/>
                        <a:t>play</a:t>
                      </a:r>
                      <a:r>
                        <a:rPr lang="fr-CA" dirty="0"/>
                        <a:t> soccer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joue </a:t>
                      </a:r>
                      <a:r>
                        <a:rPr lang="fr-CA" b="1" dirty="0"/>
                        <a:t>aux (</a:t>
                      </a:r>
                      <a:r>
                        <a:rPr lang="fr-CA" b="1" dirty="0" err="1"/>
                        <a:t>à+les</a:t>
                      </a:r>
                      <a:r>
                        <a:rPr lang="fr-CA" b="1" dirty="0"/>
                        <a:t>) </a:t>
                      </a:r>
                      <a:r>
                        <a:rPr lang="fr-CA" b="0" dirty="0"/>
                        <a:t>cartes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</a:t>
                      </a:r>
                      <a:r>
                        <a:rPr lang="fr-CA" dirty="0" err="1"/>
                        <a:t>play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cards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9"/>
            <a:ext cx="9249809" cy="4350412"/>
          </a:xfrm>
        </p:spPr>
        <p:txBody>
          <a:bodyPr>
            <a:normAutofit/>
          </a:bodyPr>
          <a:lstStyle/>
          <a:p>
            <a:r>
              <a:rPr lang="fr-CA" b="1" dirty="0"/>
              <a:t>In French </a:t>
            </a:r>
            <a:r>
              <a:rPr lang="fr-CA" b="1" dirty="0" err="1"/>
              <a:t>you</a:t>
            </a:r>
            <a:r>
              <a:rPr lang="fr-CA" b="1" dirty="0"/>
              <a:t> </a:t>
            </a:r>
            <a:r>
              <a:rPr lang="fr-CA" b="1" dirty="0" err="1"/>
              <a:t>will</a:t>
            </a:r>
            <a:r>
              <a:rPr lang="fr-CA" b="1" dirty="0"/>
              <a:t> have to </a:t>
            </a:r>
            <a:r>
              <a:rPr lang="fr-CA" b="1" dirty="0" err="1"/>
              <a:t>contract</a:t>
            </a:r>
            <a:r>
              <a:rPr lang="fr-CA" b="1" dirty="0"/>
              <a:t> the </a:t>
            </a:r>
            <a:r>
              <a:rPr lang="fr-CA" b="1" dirty="0" err="1"/>
              <a:t>preposition</a:t>
            </a:r>
            <a:r>
              <a:rPr lang="fr-CA" b="1" dirty="0"/>
              <a:t> À et DE </a:t>
            </a:r>
            <a:r>
              <a:rPr lang="fr-CA" b="1" dirty="0" err="1"/>
              <a:t>when</a:t>
            </a:r>
            <a:r>
              <a:rPr lang="fr-CA" b="1" dirty="0"/>
              <a:t> </a:t>
            </a:r>
            <a:r>
              <a:rPr lang="fr-CA" b="1" dirty="0" err="1"/>
              <a:t>they</a:t>
            </a:r>
            <a:r>
              <a:rPr lang="fr-CA" b="1" dirty="0"/>
              <a:t> are </a:t>
            </a:r>
            <a:r>
              <a:rPr lang="fr-CA" b="1" dirty="0" err="1"/>
              <a:t>followed</a:t>
            </a:r>
            <a:r>
              <a:rPr lang="fr-CA" b="1" dirty="0"/>
              <a:t> by the masculine </a:t>
            </a:r>
            <a:r>
              <a:rPr lang="fr-CA" b="1" dirty="0" err="1"/>
              <a:t>singular</a:t>
            </a:r>
            <a:r>
              <a:rPr lang="fr-CA" b="1" dirty="0"/>
              <a:t> and the plural </a:t>
            </a:r>
            <a:r>
              <a:rPr lang="fr-CA" b="1" dirty="0" err="1"/>
              <a:t>definite</a:t>
            </a:r>
            <a:r>
              <a:rPr lang="fr-CA" b="1" dirty="0"/>
              <a:t> articles</a:t>
            </a:r>
          </a:p>
          <a:p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À</a:t>
            </a:r>
            <a:r>
              <a:rPr lang="fr-CA" dirty="0"/>
              <a:t> : LE/LES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DE </a:t>
            </a:r>
            <a:r>
              <a:rPr lang="fr-CA" dirty="0"/>
              <a:t>: LE/LES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793D1C-B5CD-460C-9A6D-9912E3A161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3752" y="5082182"/>
          <a:ext cx="99444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2235">
                  <a:extLst>
                    <a:ext uri="{9D8B030D-6E8A-4147-A177-3AD203B41FA5}">
                      <a16:colId xmlns:a16="http://schemas.microsoft.com/office/drawing/2014/main" val="2180939391"/>
                    </a:ext>
                  </a:extLst>
                </a:gridCol>
                <a:gridCol w="4972235">
                  <a:extLst>
                    <a:ext uri="{9D8B030D-6E8A-4147-A177-3AD203B41FA5}">
                      <a16:colId xmlns:a16="http://schemas.microsoft.com/office/drawing/2014/main" val="422286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je fais 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</a:rPr>
                        <a:t>du (</a:t>
                      </a:r>
                      <a:r>
                        <a:rPr lang="fr-CA" b="1" dirty="0" err="1">
                          <a:solidFill>
                            <a:schemeClr val="tx1"/>
                          </a:solidFill>
                        </a:rPr>
                        <a:t>de+le</a:t>
                      </a:r>
                      <a:r>
                        <a:rPr lang="fr-CA" b="1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sport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I do sport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9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fais </a:t>
                      </a:r>
                      <a:r>
                        <a:rPr lang="fr-CA" b="1" dirty="0"/>
                        <a:t>des (</a:t>
                      </a:r>
                      <a:r>
                        <a:rPr lang="fr-CA" b="1" dirty="0" err="1"/>
                        <a:t>de+les</a:t>
                      </a:r>
                      <a:r>
                        <a:rPr lang="fr-CA" b="1" dirty="0"/>
                        <a:t>) courses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do </a:t>
                      </a:r>
                      <a:r>
                        <a:rPr lang="fr-CA" dirty="0" err="1"/>
                        <a:t>groceries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74921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B71047-826E-47A0-A525-B9266E9414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14857" y="25898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conjugaison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251960"/>
          </a:xfrm>
        </p:spPr>
        <p:txBody>
          <a:bodyPr>
            <a:normAutofit/>
          </a:bodyPr>
          <a:lstStyle/>
          <a:p>
            <a:r>
              <a:rPr lang="fr-CA" b="1" dirty="0"/>
              <a:t>Verbe ALLER (to go): </a:t>
            </a:r>
            <a:r>
              <a:rPr lang="fr-CA" b="1" dirty="0" err="1"/>
              <a:t>irregular</a:t>
            </a:r>
            <a:r>
              <a:rPr lang="fr-CA" b="1" dirty="0"/>
              <a:t> </a:t>
            </a:r>
            <a:r>
              <a:rPr lang="fr-CA" b="1" dirty="0" err="1"/>
              <a:t>verb</a:t>
            </a:r>
            <a:endParaRPr lang="fr-CA" b="1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dirty="0"/>
              <a:t>ALLER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793D1C-B5CD-460C-9A6D-9912E3A161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3752" y="3306648"/>
          <a:ext cx="1038844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3681">
                  <a:extLst>
                    <a:ext uri="{9D8B030D-6E8A-4147-A177-3AD203B41FA5}">
                      <a16:colId xmlns:a16="http://schemas.microsoft.com/office/drawing/2014/main" val="2180939391"/>
                    </a:ext>
                  </a:extLst>
                </a:gridCol>
                <a:gridCol w="5024761">
                  <a:extLst>
                    <a:ext uri="{9D8B030D-6E8A-4147-A177-3AD203B41FA5}">
                      <a16:colId xmlns:a16="http://schemas.microsoft.com/office/drawing/2014/main" val="422286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je vais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Nous allons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9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Tu 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Vous allez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7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Elle/il 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Elles/ils vont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138527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5751FB-2713-4A5C-943B-416AAB078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2368" y="24607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err="1"/>
              <a:t>Preposition</a:t>
            </a:r>
            <a:r>
              <a:rPr lang="fr-CA" dirty="0"/>
              <a:t> avec aller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8A5623-8596-4C71-A237-A03B6191A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258763"/>
              </p:ext>
            </p:extLst>
          </p:nvPr>
        </p:nvGraphicFramePr>
        <p:xfrm>
          <a:off x="1063752" y="3089228"/>
          <a:ext cx="102907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8448">
                  <a:extLst>
                    <a:ext uri="{9D8B030D-6E8A-4147-A177-3AD203B41FA5}">
                      <a16:colId xmlns:a16="http://schemas.microsoft.com/office/drawing/2014/main" val="3360423447"/>
                    </a:ext>
                  </a:extLst>
                </a:gridCol>
                <a:gridCol w="5112340">
                  <a:extLst>
                    <a:ext uri="{9D8B030D-6E8A-4147-A177-3AD203B41FA5}">
                      <a16:colId xmlns:a16="http://schemas.microsoft.com/office/drawing/2014/main" val="3999976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 vais </a:t>
                      </a:r>
                      <a:r>
                        <a:rPr lang="fr-CA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à la </a:t>
                      </a:r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banque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go to the </a:t>
                      </a:r>
                      <a:r>
                        <a:rPr lang="fr-CA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bank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61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</a:t>
                      </a:r>
                      <a:r>
                        <a:rPr lang="fr-CA" b="1" dirty="0"/>
                        <a:t>au (contraction of </a:t>
                      </a:r>
                      <a:r>
                        <a:rPr lang="fr-CA" b="1" dirty="0" err="1"/>
                        <a:t>à+le</a:t>
                      </a:r>
                      <a:r>
                        <a:rPr lang="fr-CA" b="1" dirty="0"/>
                        <a:t>) </a:t>
                      </a:r>
                      <a:r>
                        <a:rPr lang="fr-CA" b="0" dirty="0"/>
                        <a:t>cinéma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the </a:t>
                      </a:r>
                      <a:r>
                        <a:rPr lang="fr-CA" dirty="0" err="1"/>
                        <a:t>cinema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3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</a:t>
                      </a:r>
                      <a:r>
                        <a:rPr lang="fr-CA" b="1" dirty="0"/>
                        <a:t>à l’</a:t>
                      </a:r>
                      <a:r>
                        <a:rPr lang="fr-CA" dirty="0"/>
                        <a:t>école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</a:t>
                      </a:r>
                      <a:r>
                        <a:rPr lang="fr-CA" dirty="0" err="1"/>
                        <a:t>school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00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</a:t>
                      </a:r>
                      <a:r>
                        <a:rPr lang="fr-CA" b="1" dirty="0"/>
                        <a:t>aux </a:t>
                      </a:r>
                      <a:r>
                        <a:rPr lang="fr-CA" b="0" dirty="0"/>
                        <a:t>(</a:t>
                      </a:r>
                      <a:r>
                        <a:rPr lang="fr-CA" b="0" dirty="0" err="1"/>
                        <a:t>à+les</a:t>
                      </a:r>
                      <a:r>
                        <a:rPr lang="fr-CA" b="0" dirty="0"/>
                        <a:t>) magasins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</a:t>
                      </a:r>
                      <a:r>
                        <a:rPr lang="fr-CA" dirty="0" err="1"/>
                        <a:t>some</a:t>
                      </a:r>
                      <a:r>
                        <a:rPr lang="fr-CA" dirty="0"/>
                        <a:t> shops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327674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9"/>
            <a:ext cx="9769787" cy="4251960"/>
          </a:xfrm>
        </p:spPr>
        <p:txBody>
          <a:bodyPr>
            <a:normAutofit/>
          </a:bodyPr>
          <a:lstStyle/>
          <a:p>
            <a:r>
              <a:rPr lang="fr-CA" b="1" dirty="0"/>
              <a:t>ALLER (to go ) </a:t>
            </a:r>
            <a:r>
              <a:rPr lang="fr-CA" b="1" dirty="0" err="1"/>
              <a:t>will</a:t>
            </a:r>
            <a:r>
              <a:rPr lang="fr-CA" b="1" dirty="0"/>
              <a:t> </a:t>
            </a:r>
            <a:r>
              <a:rPr lang="fr-CA" b="1" dirty="0" err="1"/>
              <a:t>always</a:t>
            </a:r>
            <a:r>
              <a:rPr lang="fr-CA" b="1" dirty="0"/>
              <a:t> </a:t>
            </a:r>
            <a:r>
              <a:rPr lang="fr-CA" b="1" dirty="0" err="1"/>
              <a:t>be</a:t>
            </a:r>
            <a:r>
              <a:rPr lang="fr-CA" b="1" dirty="0"/>
              <a:t> </a:t>
            </a:r>
            <a:r>
              <a:rPr lang="fr-CA" b="1" dirty="0" err="1"/>
              <a:t>followed</a:t>
            </a:r>
            <a:r>
              <a:rPr lang="fr-CA" b="1" dirty="0"/>
              <a:t> by a </a:t>
            </a:r>
            <a:r>
              <a:rPr lang="fr-CA" b="1" dirty="0" err="1"/>
              <a:t>preposition</a:t>
            </a:r>
            <a:r>
              <a:rPr lang="fr-CA" b="1" dirty="0"/>
              <a:t> of location </a:t>
            </a:r>
            <a:r>
              <a:rPr lang="fr-CA" b="1" dirty="0" err="1"/>
              <a:t>which</a:t>
            </a:r>
            <a:r>
              <a:rPr lang="fr-CA" b="1" dirty="0"/>
              <a:t> </a:t>
            </a:r>
            <a:r>
              <a:rPr lang="fr-CA" b="1" dirty="0" err="1"/>
              <a:t>will</a:t>
            </a:r>
            <a:r>
              <a:rPr lang="fr-CA" b="1" dirty="0"/>
              <a:t> </a:t>
            </a:r>
            <a:r>
              <a:rPr lang="fr-CA" b="1" dirty="0" err="1"/>
              <a:t>vary</a:t>
            </a:r>
            <a:r>
              <a:rPr lang="fr-CA" b="1" dirty="0"/>
              <a:t> </a:t>
            </a:r>
            <a:r>
              <a:rPr lang="fr-CA" b="1" dirty="0" err="1"/>
              <a:t>depending</a:t>
            </a:r>
            <a:r>
              <a:rPr lang="fr-CA" b="1" dirty="0"/>
              <a:t> on the location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À</a:t>
            </a:r>
            <a:r>
              <a:rPr lang="fr-CA" dirty="0"/>
              <a:t> : location/place + the </a:t>
            </a:r>
            <a:r>
              <a:rPr lang="fr-CA" dirty="0" err="1"/>
              <a:t>definite</a:t>
            </a:r>
            <a:r>
              <a:rPr lang="fr-CA" dirty="0"/>
              <a:t> article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5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CA" b="1" dirty="0"/>
              <a:t>CHEZ </a:t>
            </a:r>
            <a:r>
              <a:rPr lang="fr-CA" dirty="0"/>
              <a:t>: a </a:t>
            </a:r>
            <a:r>
              <a:rPr lang="fr-CA" dirty="0" err="1"/>
              <a:t>physical</a:t>
            </a:r>
            <a:r>
              <a:rPr lang="fr-CA" dirty="0"/>
              <a:t> </a:t>
            </a:r>
            <a:r>
              <a:rPr lang="fr-CA" dirty="0" err="1"/>
              <a:t>person</a:t>
            </a:r>
            <a:endParaRPr lang="fr-CA" dirty="0"/>
          </a:p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793D1C-B5CD-460C-9A6D-9912E3A16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8632"/>
              </p:ext>
            </p:extLst>
          </p:nvPr>
        </p:nvGraphicFramePr>
        <p:xfrm>
          <a:off x="1063752" y="5082182"/>
          <a:ext cx="102907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5394">
                  <a:extLst>
                    <a:ext uri="{9D8B030D-6E8A-4147-A177-3AD203B41FA5}">
                      <a16:colId xmlns:a16="http://schemas.microsoft.com/office/drawing/2014/main" val="2180939391"/>
                    </a:ext>
                  </a:extLst>
                </a:gridCol>
                <a:gridCol w="5145394">
                  <a:extLst>
                    <a:ext uri="{9D8B030D-6E8A-4147-A177-3AD203B41FA5}">
                      <a16:colId xmlns:a16="http://schemas.microsoft.com/office/drawing/2014/main" val="422286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je vais chez mes amis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I go to 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</a:rPr>
                        <a:t>my</a:t>
                      </a:r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b="0" dirty="0" err="1">
                          <a:solidFill>
                            <a:schemeClr val="tx1"/>
                          </a:solidFill>
                        </a:rPr>
                        <a:t>friends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9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chez le boucher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the </a:t>
                      </a:r>
                      <a:r>
                        <a:rPr lang="fr-CA" dirty="0" err="1"/>
                        <a:t>butcher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7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Je vais chez le coiffeur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 go to the </a:t>
                      </a:r>
                      <a:r>
                        <a:rPr lang="fr-CA" dirty="0" err="1"/>
                        <a:t>hairdresser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138527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D2A290-DFE0-4FA7-B49C-B9B04593BA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1537" y="23649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2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8C6F-AE60-4983-BAE4-D1BFB08B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/>
              <a:t>PREPOSITIONS DE LIEU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06604A-B60D-482F-8222-A110C06C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23703"/>
            <a:ext cx="10058400" cy="5049665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fr-CA" dirty="0"/>
          </a:p>
          <a:p>
            <a:pPr marL="274320" lvl="1" indent="0">
              <a:buNone/>
            </a:pPr>
            <a:endParaRPr lang="fr-C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5EB96-45E9-4657-B33D-92B922C35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844872"/>
              </p:ext>
            </p:extLst>
          </p:nvPr>
        </p:nvGraphicFramePr>
        <p:xfrm>
          <a:off x="1622423" y="3180370"/>
          <a:ext cx="881915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5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1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373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Devant</a:t>
                      </a:r>
                    </a:p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Devant le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restaurant</a:t>
                      </a:r>
                    </a:p>
                    <a:p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Devant la banque</a:t>
                      </a:r>
                    </a:p>
                    <a:p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Devant l’</a:t>
                      </a:r>
                      <a:r>
                        <a:rPr lang="fr-CA" b="0" baseline="0" dirty="0" err="1">
                          <a:solidFill>
                            <a:schemeClr val="tx1"/>
                          </a:solidFill>
                        </a:rPr>
                        <a:t>hotel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In front of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À côté de</a:t>
                      </a:r>
                    </a:p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À côté du restaurant</a:t>
                      </a:r>
                    </a:p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À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côté de la banque</a:t>
                      </a:r>
                    </a:p>
                    <a:p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À côté de l’hôtel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Beside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Dans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In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Loin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Far</a:t>
                      </a:r>
                      <a:r>
                        <a:rPr lang="fr-CA" b="0" i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b="0" i="1" baseline="0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Sur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On 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Près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Close </a:t>
                      </a:r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Derrière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Behind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Au bord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On the shore of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dirty="0"/>
                        <a:t>Entre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between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En face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Across</a:t>
                      </a:r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CA" b="0" i="1" dirty="0" err="1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038">
                <a:tc>
                  <a:txBody>
                    <a:bodyPr/>
                    <a:lstStyle/>
                    <a:p>
                      <a:r>
                        <a:rPr lang="fr-CA" dirty="0"/>
                        <a:t>Sous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Under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dirty="0">
                          <a:solidFill>
                            <a:schemeClr val="tx1"/>
                          </a:solidFill>
                        </a:rPr>
                        <a:t>Au coin</a:t>
                      </a:r>
                      <a:r>
                        <a:rPr lang="fr-CA" b="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b="0" i="1" dirty="0">
                          <a:solidFill>
                            <a:schemeClr val="tx1"/>
                          </a:solidFill>
                        </a:rPr>
                        <a:t>On the corner of</a:t>
                      </a:r>
                      <a:endParaRPr lang="en-CA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F12061-AA54-4831-B30E-2D14C6A61D4E}"/>
              </a:ext>
            </a:extLst>
          </p:cNvPr>
          <p:cNvSpPr txBox="1"/>
          <p:nvPr/>
        </p:nvSpPr>
        <p:spPr>
          <a:xfrm>
            <a:off x="1030240" y="1894439"/>
            <a:ext cx="941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Prepositions of place express the location of a place, an object or a person.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CA" dirty="0"/>
              <a:t>B</a:t>
            </a:r>
            <a:r>
              <a:rPr lang="en-US" dirty="0"/>
              <a:t>e careful, in French some of the preposition are followed by “de”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CA" dirty="0"/>
              <a:t>The structure : </a:t>
            </a:r>
            <a:r>
              <a:rPr lang="fr-CA" dirty="0" err="1"/>
              <a:t>preposition</a:t>
            </a:r>
            <a:r>
              <a:rPr lang="fr-CA" dirty="0"/>
              <a:t> + </a:t>
            </a:r>
            <a:r>
              <a:rPr lang="fr-CA" dirty="0" err="1"/>
              <a:t>definite</a:t>
            </a:r>
            <a:r>
              <a:rPr lang="fr-CA" dirty="0"/>
              <a:t> article + </a:t>
            </a:r>
            <a:r>
              <a:rPr lang="fr-CA" dirty="0" err="1"/>
              <a:t>noun</a:t>
            </a:r>
            <a:r>
              <a:rPr lang="fr-CA" dirty="0"/>
              <a:t> of the place, </a:t>
            </a:r>
            <a:r>
              <a:rPr lang="fr-CA" dirty="0" err="1"/>
              <a:t>object</a:t>
            </a:r>
            <a:r>
              <a:rPr lang="fr-CA" dirty="0"/>
              <a:t>, </a:t>
            </a:r>
            <a:r>
              <a:rPr lang="fr-CA" dirty="0" err="1"/>
              <a:t>person</a:t>
            </a:r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3B10D6-188C-4CA2-B152-3E1F67153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400" y="6601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1239</TotalTime>
  <Words>552</Words>
  <Application>Microsoft Office PowerPoint</Application>
  <PresentationFormat>Widescreen</PresentationFormat>
  <Paragraphs>123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 New</vt:lpstr>
      <vt:lpstr>Rockwell</vt:lpstr>
      <vt:lpstr>Rockwell Condensed</vt:lpstr>
      <vt:lpstr>Wingdings</vt:lpstr>
      <vt:lpstr>Wood Type</vt:lpstr>
      <vt:lpstr>RECAPITULATIF de grammaire</vt:lpstr>
      <vt:lpstr>Module 3</vt:lpstr>
      <vt:lpstr>conjugaison</vt:lpstr>
      <vt:lpstr>NEGATION</vt:lpstr>
      <vt:lpstr>conjugaison</vt:lpstr>
      <vt:lpstr>CONTRACTION AVEC À ET DE</vt:lpstr>
      <vt:lpstr>conjugaison</vt:lpstr>
      <vt:lpstr>Preposition avec aller</vt:lpstr>
      <vt:lpstr>PREPOSITIONS DE LIEU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RECAPITULATIF de grammaire: semaine 4</dc:title>
  <dc:creator>Jeannette Mundinger Hardy</dc:creator>
  <cp:lastModifiedBy>Jeannette Mundinger Hardy</cp:lastModifiedBy>
  <cp:revision>95</cp:revision>
  <dcterms:created xsi:type="dcterms:W3CDTF">2020-05-21T18:56:32Z</dcterms:created>
  <dcterms:modified xsi:type="dcterms:W3CDTF">2022-05-10T17:31:22Z</dcterms:modified>
</cp:coreProperties>
</file>